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Hakgyoansim Jiugae R"/>
      <p:regular r:id="rId28"/>
    </p:embeddedFont>
    <p:embeddedFont>
      <p:font typeface="Gmarket Sans Bold"/>
      <p:bold r:id="rId29"/>
    </p:embeddedFont>
    <p:embeddedFont>
      <p:font typeface="Gmarket Sans Medium"/>
      <p:regular r:id="rId30"/>
    </p:embeddedFont>
    <p:embeddedFont>
      <p:font typeface="Pretendard ExtraBold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1.fntdata" Type="http://schemas.openxmlformats.org/officeDocument/2006/relationships/font"/><Relationship Id="rId29" Target="fonts/font2.fntdata" Type="http://schemas.openxmlformats.org/officeDocument/2006/relationships/font"/><Relationship Id="rId3" Target="viewProps.xml" Type="http://schemas.openxmlformats.org/officeDocument/2006/relationships/viewProps"/><Relationship Id="rId30" Target="fonts/font3.fntdata" Type="http://schemas.openxmlformats.org/officeDocument/2006/relationships/font"/><Relationship Id="rId31" Target="fonts/font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8.png" Type="http://schemas.openxmlformats.org/officeDocument/2006/relationships/image"/><Relationship Id="rId5" Target="../media/image60.png" Type="http://schemas.openxmlformats.org/officeDocument/2006/relationships/image"/><Relationship Id="rId6" Target="../media/image57.png" Type="http://schemas.openxmlformats.org/officeDocument/2006/relationships/image"/><Relationship Id="rId7" Target="../media/image59.pn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8.png" Type="http://schemas.openxmlformats.org/officeDocument/2006/relationships/image"/><Relationship Id="rId5" Target="../media/image60.png" Type="http://schemas.openxmlformats.org/officeDocument/2006/relationships/image"/><Relationship Id="rId6" Target="../media/image57.png" Type="http://schemas.openxmlformats.org/officeDocument/2006/relationships/image"/><Relationship Id="rId7" Target="../media/image59.png" Type="http://schemas.openxmlformats.org/officeDocument/2006/relationships/image"/><Relationship Id="rId8" Target="../media/image6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Relationship Id="rId4" Target="../media/image56.png" Type="http://schemas.openxmlformats.org/officeDocument/2006/relationships/image"/><Relationship Id="rId5" Target="../media/image58.png" Type="http://schemas.openxmlformats.org/officeDocument/2006/relationships/image"/><Relationship Id="rId6" Target="../media/image60.png" Type="http://schemas.openxmlformats.org/officeDocument/2006/relationships/image"/><Relationship Id="rId7" Target="../media/image57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8.png" Type="http://schemas.openxmlformats.org/officeDocument/2006/relationships/image"/><Relationship Id="rId5" Target="../media/image60.png" Type="http://schemas.openxmlformats.org/officeDocument/2006/relationships/image"/><Relationship Id="rId6" Target="../media/image57.png" Type="http://schemas.openxmlformats.org/officeDocument/2006/relationships/image"/><Relationship Id="rId7" Target="../media/image59.png" Type="http://schemas.openxmlformats.org/officeDocument/2006/relationships/image"/><Relationship Id="rId8" Target="../media/image7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8.png" Type="http://schemas.openxmlformats.org/officeDocument/2006/relationships/image"/><Relationship Id="rId5" Target="../media/image60.png" Type="http://schemas.openxmlformats.org/officeDocument/2006/relationships/image"/><Relationship Id="rId6" Target="../media/image57.png" Type="http://schemas.openxmlformats.org/officeDocument/2006/relationships/image"/><Relationship Id="rId7" Target="../media/image59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8.png" Type="http://schemas.openxmlformats.org/officeDocument/2006/relationships/image"/><Relationship Id="rId5" Target="../media/image60.png" Type="http://schemas.openxmlformats.org/officeDocument/2006/relationships/image"/><Relationship Id="rId6" Target="../media/image57.png" Type="http://schemas.openxmlformats.org/officeDocument/2006/relationships/image"/><Relationship Id="rId7" Target="../media/image59.png" Type="http://schemas.openxmlformats.org/officeDocument/2006/relationships/image"/><Relationship Id="rId8" Target="../media/image7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8.png" Type="http://schemas.openxmlformats.org/officeDocument/2006/relationships/image"/><Relationship Id="rId5" Target="../media/image60.png" Type="http://schemas.openxmlformats.org/officeDocument/2006/relationships/image"/><Relationship Id="rId6" Target="../media/image57.png" Type="http://schemas.openxmlformats.org/officeDocument/2006/relationships/image"/><Relationship Id="rId7" Target="../media/image59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8.png" Type="http://schemas.openxmlformats.org/officeDocument/2006/relationships/image"/><Relationship Id="rId5" Target="../media/image60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57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7.png" Type="http://schemas.openxmlformats.org/officeDocument/2006/relationships/image"/><Relationship Id="rId4" Target="../media/image59.png" Type="http://schemas.openxmlformats.org/officeDocument/2006/relationships/image"/><Relationship Id="rId5" Target="../media/image7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12" Target="../media/image87.png" Type="http://schemas.openxmlformats.org/officeDocument/2006/relationships/image"/><Relationship Id="rId13" Target="../media/image88.png" Type="http://schemas.openxmlformats.org/officeDocument/2006/relationships/image"/><Relationship Id="rId14" Target="../media/image89.png" Type="http://schemas.openxmlformats.org/officeDocument/2006/relationships/image"/><Relationship Id="rId15" Target="../media/image90.png" Type="http://schemas.openxmlformats.org/officeDocument/2006/relationships/image"/><Relationship Id="rId16" Target="../media/image91.png" Type="http://schemas.openxmlformats.org/officeDocument/2006/relationships/image"/><Relationship Id="rId2" Target="../media/image1.png" Type="http://schemas.openxmlformats.org/officeDocument/2006/relationships/image"/><Relationship Id="rId3" Target="../media/image80.pn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6600" y="4152900"/>
            <a:ext cx="90678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200" b="false" i="false" u="none" strike="noStrike">
                <a:solidFill>
                  <a:srgbClr val="000000"/>
                </a:solidFill>
                <a:latin typeface="Hakgyoansim Jiugae R"/>
              </a:rPr>
              <a:t>VORA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" y="2679700"/>
            <a:ext cx="6807200" cy="1117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6900" y="3784600"/>
            <a:ext cx="317500" cy="41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88500" y="1587500"/>
            <a:ext cx="7099300" cy="709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 rot="0">
            <a:off x="660400" y="2730500"/>
            <a:ext cx="66929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71100" y="2095500"/>
            <a:ext cx="6134100" cy="6134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88600" y="2387600"/>
            <a:ext cx="5499100" cy="549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140000">
            <a:off x="9372600" y="1841500"/>
            <a:ext cx="1663700" cy="1663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69500" y="2768600"/>
            <a:ext cx="5549900" cy="551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33000" y="6845300"/>
            <a:ext cx="723900" cy="72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176500" y="3416300"/>
            <a:ext cx="6985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947900" y="1981200"/>
            <a:ext cx="469900" cy="469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2520000">
            <a:off x="16103600" y="6184900"/>
            <a:ext cx="317500" cy="1384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3500000">
            <a:off x="16065500" y="6184900"/>
            <a:ext cx="393700" cy="1384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544800" y="6159500"/>
            <a:ext cx="1409700" cy="1409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03300" y="2870200"/>
            <a:ext cx="6184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00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Gmarket Sans Bold"/>
              </a:rPr>
              <a:t>타로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Bold"/>
              </a:rPr>
              <a:t>챗봇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Bold"/>
              </a:rPr>
              <a:t>서비스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32400" y="6121400"/>
            <a:ext cx="33655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미래를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보다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14500" y="7353300"/>
            <a:ext cx="2095500" cy="54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Bold"/>
              </a:rPr>
              <a:t>A107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20900" y="7899400"/>
            <a:ext cx="38735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권서영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김건일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민경훈</a:t>
            </a:r>
            <a:b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</a:b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송경민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원기훈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황예원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22700" y="1536700"/>
            <a:ext cx="106426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타로마스터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선택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5300" y="5029200"/>
            <a:ext cx="8382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51100" y="4318000"/>
            <a:ext cx="7785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사이드바에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타로마스터에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간단한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설명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제공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5372100"/>
            <a:ext cx="7797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캐릭터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설명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6500" y="6426200"/>
            <a:ext cx="7823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원하는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마스터와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채팅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시작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채팅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화면으로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전달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5300" y="6083300"/>
            <a:ext cx="8382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7150100"/>
            <a:ext cx="8382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54200" y="42799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66900" y="5321300"/>
            <a:ext cx="4064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66900" y="63754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47300" y="3797300"/>
            <a:ext cx="69215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06800" y="1447800"/>
            <a:ext cx="106426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chat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화면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5300" y="5029200"/>
            <a:ext cx="8382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54200" y="4279900"/>
            <a:ext cx="406400" cy="406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51100" y="4318000"/>
            <a:ext cx="7785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기존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생성형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AI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비슷한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UI/UX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직관성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높임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5372100"/>
            <a:ext cx="7797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캐릭터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설명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선택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사이드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바에서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6500" y="6426200"/>
            <a:ext cx="7823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마스터와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채팅을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하며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6083300"/>
            <a:ext cx="8382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66900" y="53213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8000" y="7150100"/>
            <a:ext cx="83820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66900" y="63754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47300" y="3200400"/>
            <a:ext cx="69850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22700" y="1536700"/>
            <a:ext cx="106426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타로상담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5300" y="5029200"/>
            <a:ext cx="8382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51100" y="4318000"/>
            <a:ext cx="7785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사용자가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선택한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카드에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설명을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제공함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5372100"/>
            <a:ext cx="7797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관련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다양한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질문을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물으며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소통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가능함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6500" y="6426200"/>
            <a:ext cx="7823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각각의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마스터마다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스타일이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다름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5300" y="6083300"/>
            <a:ext cx="8382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7150100"/>
            <a:ext cx="8382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54200" y="42799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66900" y="5321300"/>
            <a:ext cx="4064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66900" y="63754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66400" y="3009900"/>
            <a:ext cx="6172200" cy="4889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90200" y="3581400"/>
            <a:ext cx="6172200" cy="3568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822700" y="1536700"/>
            <a:ext cx="106426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타로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카드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뽑기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5300" y="5029200"/>
            <a:ext cx="8382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51100" y="4318000"/>
            <a:ext cx="7785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결과값이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아닌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랜덤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배치를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신뢰도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5372100"/>
            <a:ext cx="7797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스와이프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기능을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78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장의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카드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6500" y="6426200"/>
            <a:ext cx="7823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스프레드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카드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선택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애니메이션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6083300"/>
            <a:ext cx="8382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8000" y="7150100"/>
            <a:ext cx="83820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54200" y="4279900"/>
            <a:ext cx="4064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66900" y="53213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66900" y="6375400"/>
            <a:ext cx="4064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22700" y="1536700"/>
            <a:ext cx="106426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타로상담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결과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5300" y="5029200"/>
            <a:ext cx="8382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51100" y="4318000"/>
            <a:ext cx="7785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사용자가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뽑은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카드에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설명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제공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5372100"/>
            <a:ext cx="7797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대화형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형식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6500" y="6426200"/>
            <a:ext cx="7823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마스터마다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대화의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개성이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다름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5300" y="6083300"/>
            <a:ext cx="8382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7150100"/>
            <a:ext cx="8382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54200" y="42799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66900" y="5321300"/>
            <a:ext cx="4064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66900" y="63754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45800" y="3162300"/>
            <a:ext cx="617220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51000" y="1536700"/>
            <a:ext cx="149733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대화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기록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(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세션리스트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5300" y="5029200"/>
            <a:ext cx="8382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51100" y="4318000"/>
            <a:ext cx="7785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챗봇과의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이전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대화를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세션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리스트에서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5372100"/>
            <a:ext cx="7797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날짜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순으로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정리되어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있어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특정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시점의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찾기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6500" y="6426200"/>
            <a:ext cx="7823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클릭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과거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내용을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확인하고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이어서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대화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5300" y="6083300"/>
            <a:ext cx="8382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7150100"/>
            <a:ext cx="8382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54200" y="42799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66900" y="5321300"/>
            <a:ext cx="4064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66900" y="63754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87500" y="2794000"/>
            <a:ext cx="2438400" cy="590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80800" y="2844800"/>
            <a:ext cx="2654300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51000" y="1536700"/>
            <a:ext cx="149733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다이어리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5300" y="5029200"/>
            <a:ext cx="8382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51100" y="4318000"/>
            <a:ext cx="7785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캘린더와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스탬프를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타로점을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봤는지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한눈에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5372100"/>
            <a:ext cx="7797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그날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어떤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결과를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받았는지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알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요약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정보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6500" y="6426200"/>
            <a:ext cx="7823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결과를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저장하고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친구들에게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공유할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기능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5300" y="6083300"/>
            <a:ext cx="8382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7150100"/>
            <a:ext cx="8382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54200" y="42799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66900" y="5321300"/>
            <a:ext cx="4064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66900" y="63754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31500" y="3136900"/>
            <a:ext cx="6172200" cy="5422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51000" y="1536700"/>
            <a:ext cx="149733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다이어리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5300" y="5029200"/>
            <a:ext cx="8382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51100" y="4318000"/>
            <a:ext cx="7785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캘린더와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스탬프를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타로점을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봤는지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한눈에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5372100"/>
            <a:ext cx="7797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그날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어떤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결과를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받았는지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알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요약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정보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6500" y="6426200"/>
            <a:ext cx="7823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결과를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저장하고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친구들에게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공유할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기능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5300" y="6083300"/>
            <a:ext cx="8382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7150100"/>
            <a:ext cx="8382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54200" y="42799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66900" y="5321300"/>
            <a:ext cx="4064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66900" y="63754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50800" y="3009900"/>
            <a:ext cx="4559300" cy="6057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75900" y="2921000"/>
            <a:ext cx="3302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22700" y="1536700"/>
            <a:ext cx="106426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알림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/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프로필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설정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66900" y="4978400"/>
            <a:ext cx="8382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65400" y="4267200"/>
            <a:ext cx="7785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알림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버튼과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프로필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아이콘을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각각의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내용을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5400" y="5321300"/>
            <a:ext cx="7797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알림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오버레이를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새로운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알림과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상세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정보를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78100" y="6375400"/>
            <a:ext cx="7823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프로필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수정을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원하는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아이콘과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닉네임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66900" y="6032500"/>
            <a:ext cx="8382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79600" y="7086600"/>
            <a:ext cx="8382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69800" y="2768600"/>
            <a:ext cx="3619500" cy="237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28500" y="5143500"/>
            <a:ext cx="4165600" cy="393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54200" y="42799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66900" y="5321300"/>
            <a:ext cx="406400" cy="40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66900" y="6375400"/>
            <a:ext cx="4064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78000" y="4419600"/>
            <a:ext cx="21082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3530600"/>
            <a:ext cx="12661900" cy="91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6489700"/>
            <a:ext cx="2108200" cy="20066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90700" y="3517900"/>
          <a:ext cx="14757400" cy="4965700"/>
        </p:xfrm>
        <a:graphic>
          <a:graphicData uri="http://schemas.openxmlformats.org/drawingml/2006/table">
            <a:tbl>
              <a:tblPr/>
              <a:tblGrid>
                <a:gridCol w="2082800"/>
                <a:gridCol w="3175000"/>
                <a:gridCol w="3175000"/>
                <a:gridCol w="3175000"/>
                <a:gridCol w="3175000"/>
              </a:tblGrid>
              <a:tr h="914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직관적인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UI/UX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사용자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관리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대화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기록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관리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타로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 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다이어리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2070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요구사항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채팅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시작까지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절차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축소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설명이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없어도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이해가능한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직관적인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사용방법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사용자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계정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관리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인증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및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인가</a:t>
                      </a:r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개인화된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서비스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대화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기록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저장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및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불러오기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손쉬운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접근</a:t>
                      </a:r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실시간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업데이트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개인별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타로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기록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저장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날짜별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기록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확인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구현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방법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페이지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디자인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리뉴얼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챗봇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서비스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레퍼런스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참고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JWT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OAuth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백엔드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API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구현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일자별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정렬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및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라벨링</a:t>
                      </a:r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React Context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활용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백엔드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API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83200" y="6261100"/>
            <a:ext cx="469900" cy="46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45500" y="6261100"/>
            <a:ext cx="469900" cy="46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20500" y="6261100"/>
            <a:ext cx="469900" cy="46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82800" y="6261100"/>
            <a:ext cx="469900" cy="469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89100" y="1536700"/>
            <a:ext cx="149733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웹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페이지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개발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과정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927100"/>
            <a:ext cx="16497300" cy="228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0">
            <a:off x="901700" y="901700"/>
            <a:ext cx="16484600" cy="226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34200" y="6248400"/>
            <a:ext cx="44196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73600" y="1447800"/>
            <a:ext cx="89535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목차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47900" y="5524500"/>
            <a:ext cx="59690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38400" y="4673600"/>
            <a:ext cx="457200" cy="60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162300" y="4699000"/>
            <a:ext cx="4406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기획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5700" y="4737100"/>
            <a:ext cx="495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market Sans Bold"/>
              </a:rPr>
              <a:t>1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6692900"/>
            <a:ext cx="59690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51100" y="5842000"/>
            <a:ext cx="457200" cy="609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162300" y="5905500"/>
            <a:ext cx="4406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25700" y="5918200"/>
            <a:ext cx="495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market Sans Bold"/>
              </a:rPr>
              <a:t>2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7835900"/>
            <a:ext cx="59690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51100" y="6985000"/>
            <a:ext cx="457200" cy="609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175000" y="7048500"/>
            <a:ext cx="4406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설계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38400" y="7061200"/>
            <a:ext cx="495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market Sans Bold"/>
              </a:rPr>
              <a:t>3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87000" y="5511800"/>
            <a:ext cx="5969000" cy="1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77500" y="4660900"/>
            <a:ext cx="457200" cy="609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201400" y="4724400"/>
            <a:ext cx="4406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화면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64800" y="4737100"/>
            <a:ext cx="495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market Sans Bold"/>
              </a:rPr>
              <a:t>4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87000" y="6680200"/>
            <a:ext cx="5969000" cy="12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77500" y="5829300"/>
            <a:ext cx="457200" cy="609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201400" y="5880100"/>
            <a:ext cx="4406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개발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과정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52100" y="5892800"/>
            <a:ext cx="495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market Sans Bold"/>
              </a:rPr>
              <a:t>5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87000" y="7848600"/>
            <a:ext cx="5969000" cy="12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77500" y="6997700"/>
            <a:ext cx="457200" cy="6096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1201400" y="7048500"/>
            <a:ext cx="4406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회고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64800" y="7073900"/>
            <a:ext cx="495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market Sans Bold"/>
              </a:rPr>
              <a:t>6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3600" y="3162300"/>
            <a:ext cx="165481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52600" y="4419600"/>
            <a:ext cx="21082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60800" y="3530600"/>
            <a:ext cx="12661900" cy="91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6489700"/>
            <a:ext cx="2108200" cy="20066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517900"/>
          <a:ext cx="14757400" cy="4965700"/>
        </p:xfrm>
        <a:graphic>
          <a:graphicData uri="http://schemas.openxmlformats.org/drawingml/2006/table">
            <a:tbl>
              <a:tblPr/>
              <a:tblGrid>
                <a:gridCol w="2082800"/>
                <a:gridCol w="3175000"/>
                <a:gridCol w="3175000"/>
                <a:gridCol w="3175000"/>
                <a:gridCol w="3175000"/>
              </a:tblGrid>
              <a:tr h="914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실시간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채팅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멀티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채팅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타로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리딩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개인화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된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 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기억능력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2070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요구사항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실시간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채팅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자연스러운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대화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경험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동시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참여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채팅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사용자간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음성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통화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타로의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개념을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챗봇이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이해함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적절한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절차와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해석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챗봇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별로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단기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기억능력과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장기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기억능력을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구현해야함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구현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방법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FastAPI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Websocket</a:t>
                      </a:r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배치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큐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세션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사용자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매핑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WebRTC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프롬프트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엔지니어링</a:t>
                      </a:r>
                      <a:b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</a:b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사용자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의도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인식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대화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타입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로직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분리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Redis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Pinecone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45100" y="6261100"/>
            <a:ext cx="469900" cy="46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20100" y="6261100"/>
            <a:ext cx="469900" cy="46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582400" y="6261100"/>
            <a:ext cx="469900" cy="46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57400" y="6261100"/>
            <a:ext cx="469900" cy="469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51000" y="1536700"/>
            <a:ext cx="149733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챗봇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개발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과정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0700" y="2400300"/>
            <a:ext cx="406400" cy="406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87600" y="2400300"/>
            <a:ext cx="77851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Spring Boot </a:t>
            </a:r>
          </a:p>
          <a:p>
            <a:pPr algn="l" lvl="0">
              <a:lnSpc>
                <a:spcPct val="20417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-&gt;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세션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다이어리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관리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00300" y="4076700"/>
            <a:ext cx="77978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Websocket</a:t>
            </a:r>
          </a:p>
          <a:p>
            <a:pPr algn="l" lvl="0">
              <a:lnSpc>
                <a:spcPct val="20417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-&gt;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채팅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신호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참여자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관리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03400" y="4076700"/>
            <a:ext cx="406400" cy="40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0700" y="5676900"/>
            <a:ext cx="406400" cy="406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00300" y="7327900"/>
            <a:ext cx="77978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Redis &amp; Pinecone</a:t>
            </a:r>
          </a:p>
          <a:p>
            <a:pPr algn="l" lvl="0">
              <a:lnSpc>
                <a:spcPct val="20417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-&gt;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단기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장기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기억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관리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03400" y="7340600"/>
            <a:ext cx="406400" cy="40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30900" y="1612900"/>
            <a:ext cx="11277600" cy="7048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387600" y="5676900"/>
            <a:ext cx="78232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배치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큐</a:t>
            </a:r>
          </a:p>
          <a:p>
            <a:pPr algn="l" lvl="0">
              <a:lnSpc>
                <a:spcPct val="20417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-&gt;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입력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중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인식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다중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입력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처리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67500" y="6057900"/>
            <a:ext cx="4940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822700" y="1536700"/>
            <a:ext cx="106426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회고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60200" y="3479800"/>
            <a:ext cx="3327400" cy="265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05200" y="3416300"/>
            <a:ext cx="3251200" cy="279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5829300"/>
            <a:ext cx="6870700" cy="927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2100" y="5829300"/>
            <a:ext cx="6908800" cy="927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794000" y="6134100"/>
            <a:ext cx="44450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Hakgyoansim Jiugae R"/>
              </a:rPr>
              <a:t>아쉬운</a:t>
            </a:r>
            <a:r>
              <a:rPr lang="en-US" sz="24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Jiugae R"/>
              </a:rPr>
              <a:t>점</a:t>
            </a:r>
            <a:r>
              <a:rPr lang="en-US" sz="2400" b="false" i="false" u="none" strike="noStrike">
                <a:solidFill>
                  <a:srgbClr val="000000"/>
                </a:solidFill>
                <a:latin typeface="Hakgyoansim Jiugae R"/>
              </a:rPr>
              <a:t> &amp;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Jiugae R"/>
              </a:rPr>
              <a:t>개선</a:t>
            </a:r>
            <a:r>
              <a:rPr lang="en-US" sz="24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Jiugae R"/>
              </a:rPr>
              <a:t>방안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2100" y="7670800"/>
            <a:ext cx="69215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2100" y="8458200"/>
            <a:ext cx="68580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36700" y="7124700"/>
            <a:ext cx="6959600" cy="1181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느린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러닝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커브로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개발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일정에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차질이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생겼어요</a:t>
            </a:r>
          </a:p>
          <a:p>
            <a:pPr algn="ctr" lvl="0">
              <a:lnSpc>
                <a:spcPct val="11702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>
              <a:lnSpc>
                <a:spcPct val="11702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시간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배분을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제대로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하지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못해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촉박하게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개발했어요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66300" y="5829300"/>
            <a:ext cx="6908800" cy="927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66300" y="5829300"/>
            <a:ext cx="6908800" cy="927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998200" y="6134100"/>
            <a:ext cx="44450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Hakgyoansim Jiugae R"/>
              </a:rPr>
              <a:t>잘한</a:t>
            </a:r>
            <a:r>
              <a:rPr lang="en-US" sz="24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Jiugae R"/>
              </a:rPr>
              <a:t>점</a:t>
            </a:r>
            <a:r>
              <a:rPr lang="en-US" sz="2400" b="false" i="false" u="none" strike="noStrike">
                <a:solidFill>
                  <a:srgbClr val="000000"/>
                </a:solidFill>
                <a:latin typeface="Hakgyoansim Jiugae R"/>
              </a:rPr>
              <a:t> &amp;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Jiugae R"/>
              </a:rPr>
              <a:t>칭찬하고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Jiugae R"/>
              </a:rPr>
              <a:t>싶은</a:t>
            </a:r>
            <a:r>
              <a:rPr lang="en-US" sz="24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Jiugae R"/>
              </a:rPr>
              <a:t>부분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66300" y="7670800"/>
            <a:ext cx="69215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66300" y="8458200"/>
            <a:ext cx="68580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740900" y="7124700"/>
            <a:ext cx="6959600" cy="1181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팀원들이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유동적으로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역할을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맡아가며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개발했어요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1702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>
              <a:lnSpc>
                <a:spcPct val="11702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질문하고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AI,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컨설턴트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님께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계속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질문했어요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46800" y="3746500"/>
            <a:ext cx="2032000" cy="622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324600" y="3898900"/>
            <a:ext cx="1676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7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촉박한</a:t>
            </a:r>
            <a:r>
              <a:rPr lang="en-US" sz="20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19900" y="4610100"/>
            <a:ext cx="1612900" cy="622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023100" y="4775200"/>
            <a:ext cx="12446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7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소통</a:t>
            </a:r>
            <a:r>
              <a:rPr lang="en-US" sz="20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부족</a:t>
            </a:r>
            <a:r>
              <a:rPr lang="en-US" sz="20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73200" y="4279900"/>
            <a:ext cx="1917700" cy="6223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689100" y="4445000"/>
            <a:ext cx="14859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7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역량</a:t>
            </a:r>
            <a:r>
              <a:rPr lang="en-US" sz="20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부족</a:t>
            </a:r>
            <a:r>
              <a:rPr lang="en-US" sz="20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66300" y="4762500"/>
            <a:ext cx="1676400" cy="6223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9842500" y="4914900"/>
            <a:ext cx="1511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7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유동적</a:t>
            </a:r>
            <a:r>
              <a:rPr lang="en-US" sz="20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개발</a:t>
            </a:r>
            <a:r>
              <a:rPr lang="en-US" sz="20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33000" y="3886200"/>
            <a:ext cx="1968500" cy="622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096500" y="4051300"/>
            <a:ext cx="18669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7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팀원과의</a:t>
            </a:r>
            <a:r>
              <a:rPr lang="en-US" sz="20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협력</a:t>
            </a:r>
            <a:r>
              <a:rPr lang="en-US" sz="20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833600" y="4064000"/>
            <a:ext cx="1816100" cy="6223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4820900" y="4216400"/>
            <a:ext cx="18669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7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노력과</a:t>
            </a:r>
            <a:r>
              <a:rPr lang="en-US" sz="20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market Sans Bold"/>
              </a:rPr>
              <a:t>질문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22700" y="1587500"/>
            <a:ext cx="106426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서비스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기획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 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62300" y="1473200"/>
            <a:ext cx="1549400" cy="129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2600" y="3670300"/>
            <a:ext cx="6184900" cy="140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14500" y="3670300"/>
            <a:ext cx="6273800" cy="1435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82800" y="4089400"/>
            <a:ext cx="55372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Gmarket Sans Bold"/>
              </a:rPr>
              <a:t>진입장벽이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Bold"/>
              </a:rPr>
              <a:t>있음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52500" y="1536700"/>
            <a:ext cx="1422400" cy="147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40300" y="6388100"/>
            <a:ext cx="8394700" cy="1422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270500" y="6819900"/>
            <a:ext cx="78486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ko-KR" sz="4100" b="false" i="false" u="none" strike="noStrike">
                <a:solidFill>
                  <a:srgbClr val="000000"/>
                </a:solidFill>
                <a:ea typeface="Gmarket Sans Bold"/>
              </a:rPr>
              <a:t>단점을</a:t>
            </a:r>
            <a:r>
              <a:rPr lang="en-US" sz="41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Gmarket Sans Bold"/>
              </a:rPr>
              <a:t>보완한</a:t>
            </a:r>
            <a:r>
              <a:rPr lang="en-US" sz="41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Gmarket Sans Bold"/>
              </a:rPr>
              <a:t>타로</a:t>
            </a:r>
            <a:r>
              <a:rPr lang="en-US" sz="41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Gmarket Sans Bold"/>
              </a:rPr>
              <a:t>서비스</a:t>
            </a:r>
            <a:r>
              <a:rPr lang="en-US" sz="41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Gmarket Sans Bold"/>
              </a:rPr>
              <a:t>제공</a:t>
            </a:r>
            <a:r>
              <a:rPr lang="en-US" sz="4100" b="false" i="false" u="none" strike="noStrike">
                <a:solidFill>
                  <a:srgbClr val="000000"/>
                </a:solidFill>
                <a:latin typeface="Gmarket Sans Bold"/>
              </a:rPr>
              <a:t>!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94900" y="3632200"/>
            <a:ext cx="6184900" cy="1409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56800" y="3632200"/>
            <a:ext cx="6273800" cy="1422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325100" y="4051300"/>
            <a:ext cx="55372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Gmarket Sans Bold"/>
              </a:rPr>
              <a:t>기존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Bold"/>
              </a:rPr>
              <a:t>서비스의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Bold"/>
              </a:rPr>
              <a:t>한계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3120000">
            <a:off x="2997200" y="5080000"/>
            <a:ext cx="863600" cy="261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4249400" y="5588000"/>
            <a:ext cx="1727200" cy="2413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65700" y="6388100"/>
            <a:ext cx="83693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55700" y="3721100"/>
            <a:ext cx="2921000" cy="218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40900" y="3721100"/>
            <a:ext cx="2921000" cy="218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26100" y="3721100"/>
            <a:ext cx="2895600" cy="218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3721100"/>
            <a:ext cx="2882900" cy="2184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822700" y="1536700"/>
            <a:ext cx="106426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기획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배경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721100"/>
            <a:ext cx="2921000" cy="2184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0900" y="6477000"/>
            <a:ext cx="41910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MZ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관심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집중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65300" y="4089400"/>
            <a:ext cx="2413000" cy="204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721100"/>
            <a:ext cx="3556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717800" y="5943600"/>
            <a:ext cx="45720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845300" y="5943600"/>
            <a:ext cx="45720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985500" y="5943600"/>
            <a:ext cx="45720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85900" y="3759200"/>
            <a:ext cx="3429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Gmarket Sans Bold"/>
              </a:rPr>
              <a:t>1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00700" y="3708400"/>
            <a:ext cx="2921000" cy="2184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965700" y="7061200"/>
            <a:ext cx="4191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새로운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요구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확대</a:t>
            </a:r>
          </a:p>
          <a:p>
            <a:pPr algn="ctr" lvl="0">
              <a:lnSpc>
                <a:spcPct val="12366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온라인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시장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성장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65700" y="6477000"/>
            <a:ext cx="41910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시장의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지속적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확장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00700" y="3708400"/>
            <a:ext cx="355600" cy="406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600700" y="3746500"/>
            <a:ext cx="3429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Gmarket Sans Bold"/>
              </a:rPr>
              <a:t>2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40900" y="3721100"/>
            <a:ext cx="2921000" cy="2184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093200" y="7073900"/>
            <a:ext cx="4191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접근성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&amp;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신뢰성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불신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2366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AI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활용한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단순한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답변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2366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93200" y="6477000"/>
            <a:ext cx="41910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기존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서비스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한계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40900" y="3721100"/>
            <a:ext cx="355600" cy="406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804400" y="3759200"/>
            <a:ext cx="1905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Gmarket Sans Bold"/>
              </a:rPr>
              <a:t>3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55700" y="3708400"/>
            <a:ext cx="2921000" cy="21844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3208000" y="7061200"/>
            <a:ext cx="4191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어플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이용자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꾸준한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증가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2366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재이용률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60%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이상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08000" y="6477000"/>
            <a:ext cx="41910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탄탄한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Bold"/>
              </a:rPr>
              <a:t>수요층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55700" y="3708400"/>
            <a:ext cx="355600" cy="406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69000" y="4000500"/>
            <a:ext cx="2171700" cy="2108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45700" y="4102100"/>
            <a:ext cx="2311400" cy="2070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147800" y="4089400"/>
            <a:ext cx="2451100" cy="19812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3855700" y="3746500"/>
            <a:ext cx="3429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20417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Gmarket Sans Bold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5500" y="7035800"/>
            <a:ext cx="4191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트렌디한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감성</a:t>
            </a:r>
          </a:p>
          <a:p>
            <a:pPr algn="ctr" lvl="0">
              <a:lnSpc>
                <a:spcPct val="12366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SNS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인증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52600" y="4419600"/>
            <a:ext cx="21082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60800" y="3530600"/>
            <a:ext cx="12661900" cy="91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6489700"/>
            <a:ext cx="2108200" cy="20066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517900"/>
          <a:ext cx="14757400" cy="4965700"/>
        </p:xfrm>
        <a:graphic>
          <a:graphicData uri="http://schemas.openxmlformats.org/drawingml/2006/table">
            <a:tbl>
              <a:tblPr/>
              <a:tblGrid>
                <a:gridCol w="2082800"/>
                <a:gridCol w="3175000"/>
                <a:gridCol w="3175000"/>
                <a:gridCol w="3175000"/>
                <a:gridCol w="3175000"/>
              </a:tblGrid>
              <a:tr h="914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대화형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챗봇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다이어리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캘린더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 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다양한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타로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마스터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실시간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음성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통화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 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2070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문제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온라인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타로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서비스는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단방향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형식으로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직접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질문이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어려움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이전에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받은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타로점들은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기록하기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어려움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쉽게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잊어버림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타로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마스터의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획일적인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이미지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-&gt;</a:t>
                      </a:r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진부함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여럿이서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온라인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타로점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보는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창구가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막혀있음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도전</a:t>
                      </a:r>
                      <a:r>
                        <a:rPr lang="en-US" sz="22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과제</a:t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심층적인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타로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해석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제공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단순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아닌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멀티턴을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활용한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심도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깊은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상담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이전에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받은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타로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상담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캘린더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형식으로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기록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개성과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특성을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지닌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수인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타로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마스터들을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선택하여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타로점을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색다르게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경험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음성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연결을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활용한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몰입감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높은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상담</a:t>
                      </a:r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친구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&amp;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연인과</a:t>
                      </a: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함께</a:t>
                      </a:r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45100" y="6261100"/>
            <a:ext cx="469900" cy="46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20100" y="6261100"/>
            <a:ext cx="469900" cy="46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582400" y="6261100"/>
            <a:ext cx="469900" cy="46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57400" y="6261100"/>
            <a:ext cx="469900" cy="469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51000" y="1536700"/>
            <a:ext cx="149733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핵심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기능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22700" y="1536700"/>
            <a:ext cx="106553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Hakgyoansim Jiugae R"/>
              </a:rPr>
              <a:t>설계</a:t>
            </a:r>
            <a:r>
              <a:rPr lang="en-US" sz="90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Hakgyoansim Jiugae R"/>
              </a:rPr>
              <a:t>개요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67500" y="6032500"/>
            <a:ext cx="4940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49400" y="4965700"/>
            <a:ext cx="19939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Bold"/>
              </a:rPr>
              <a:t>Next.js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54400" y="4953000"/>
            <a:ext cx="65405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SSR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로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검색엔진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최적화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(SEO)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전략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85900" y="5829300"/>
            <a:ext cx="69215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49400" y="7086600"/>
            <a:ext cx="68580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" y="8483600"/>
            <a:ext cx="69088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3581400"/>
            <a:ext cx="6870700" cy="723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2100" y="3581400"/>
            <a:ext cx="6908800" cy="723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898900" y="3759200"/>
            <a:ext cx="22860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Hakgyoansim Jiugae R"/>
              </a:rPr>
              <a:t>서비스</a:t>
            </a:r>
            <a:r>
              <a:rPr lang="en-US" sz="24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Jiugae R"/>
              </a:rPr>
              <a:t>아키텍처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79000" y="3581400"/>
            <a:ext cx="6858000" cy="72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66300" y="3581400"/>
            <a:ext cx="6908800" cy="723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382500" y="3771900"/>
            <a:ext cx="1676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akgyoansim Jiugae R"/>
              </a:rPr>
              <a:t>CI/CD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9400" y="7708900"/>
            <a:ext cx="21463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Bold"/>
              </a:rPr>
              <a:t>FastAPI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9400" y="6350000"/>
            <a:ext cx="21463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Bold"/>
              </a:rPr>
              <a:t>Spring Boot</a:t>
            </a:r>
          </a:p>
          <a:p>
            <a:pPr algn="l" lvl="0">
              <a:lnSpc>
                <a:spcPct val="1170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Bold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92500" y="6311900"/>
            <a:ext cx="5308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확장성과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유지보수성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92500" y="7518400"/>
            <a:ext cx="49530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비동기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처리를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활용한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빠르고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효율적인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챗봇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서빙</a:t>
            </a:r>
          </a:p>
          <a:p>
            <a:pPr algn="l" lvl="0">
              <a:lnSpc>
                <a:spcPct val="1170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29800" y="4927600"/>
            <a:ext cx="12954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Bold"/>
              </a:rPr>
              <a:t>Jenkins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96700" y="4914900"/>
            <a:ext cx="65405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CI/CD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자동화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66300" y="5791200"/>
            <a:ext cx="6921500" cy="12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29800" y="7035800"/>
            <a:ext cx="68580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55200" y="8432800"/>
            <a:ext cx="6908800" cy="12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9855200" y="7518400"/>
            <a:ext cx="21463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Bold"/>
              </a:rPr>
              <a:t>Docker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17100" y="6286500"/>
            <a:ext cx="19685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Bold"/>
              </a:rPr>
              <a:t>SonarQube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34800" y="6019800"/>
            <a:ext cx="4953000" cy="81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정적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코드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분석으로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코드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품질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관리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보안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취약점과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버그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예방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47500" y="7505700"/>
            <a:ext cx="49530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안정적인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배포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환경을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구축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1900" y="1765300"/>
            <a:ext cx="15824200" cy="8521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22700" y="482600"/>
            <a:ext cx="106553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Hakgyoansim Jiugae R"/>
              </a:rPr>
              <a:t>서비스</a:t>
            </a:r>
            <a:r>
              <a:rPr lang="en-US" sz="90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Hakgyoansim Jiugae R"/>
              </a:rPr>
              <a:t>아키텍처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22700" y="1536700"/>
            <a:ext cx="106426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로그인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66900" y="4978400"/>
            <a:ext cx="8382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55800" y="4229100"/>
            <a:ext cx="406400" cy="406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65400" y="4267200"/>
            <a:ext cx="7785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첫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화면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=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화면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5400" y="5321300"/>
            <a:ext cx="7797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구글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로그인을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손쉽게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접속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78100" y="6375400"/>
            <a:ext cx="7823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20417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자동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로그인으로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인해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재방문시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필요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X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66900" y="6032500"/>
            <a:ext cx="8382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52832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79600" y="7086600"/>
            <a:ext cx="83820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1200" y="63246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0" y="1358900"/>
            <a:ext cx="3810000" cy="7442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863600"/>
            <a:ext cx="16573500" cy="857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38600" y="1536700"/>
            <a:ext cx="101981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다양한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타로</a:t>
            </a:r>
            <a:r>
              <a:rPr lang="en-US" sz="8600" b="false" i="false" u="none" strike="noStrike">
                <a:solidFill>
                  <a:srgbClr val="000000"/>
                </a:solidFill>
                <a:latin typeface="Hakgyoansim Jiugae R"/>
              </a:rPr>
              <a:t> </a:t>
            </a:r>
            <a:r>
              <a:rPr lang="ko-KR" sz="8600" b="false" i="false" u="none" strike="noStrike">
                <a:solidFill>
                  <a:srgbClr val="000000"/>
                </a:solidFill>
                <a:ea typeface="Hakgyoansim Jiugae R"/>
              </a:rPr>
              <a:t>마스터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48200" y="8318500"/>
            <a:ext cx="14986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03100" y="8318500"/>
            <a:ext cx="1562100" cy="54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25800" y="3378200"/>
            <a:ext cx="4343400" cy="4343400"/>
          </a:xfrm>
          <a:prstGeom prst="rect">
            <a:avLst/>
          </a:prstGeom>
          <a:effectLst>
            <a:outerShdw dir="2760000" dist="401220" blurRad="188155">
              <a:srgbClr val="595959">
                <a:alpha val="49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18800" y="3378200"/>
            <a:ext cx="4343400" cy="4343400"/>
          </a:xfrm>
          <a:prstGeom prst="rect">
            <a:avLst/>
          </a:prstGeom>
          <a:effectLst>
            <a:outerShdw dir="2760000" dist="401195" blurRad="188132">
              <a:srgbClr val="595959">
                <a:alpha val="49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883400" y="5638800"/>
            <a:ext cx="45466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965700" y="8343900"/>
            <a:ext cx="863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000000"/>
                </a:solidFill>
                <a:ea typeface="Pretendard ExtraBold"/>
              </a:rPr>
              <a:t>진이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20600" y="8356600"/>
            <a:ext cx="9398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ExtraBold"/>
              </a:rPr>
              <a:t>범달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